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3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C76815-87E0-481B-A7D1-56E50B8A7B4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6576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15858-6EDA-4D1D-AEAE-9086D09DEB6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89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1225D9F9-837A-4E4E-9A00-9E39EBEB6E0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763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63525" y="1598613"/>
            <a:ext cx="7386638" cy="4497387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156FE-CBC5-4992-A941-96FC91D4169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55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A9268-2637-4FC2-8D0B-43CA33CC2DC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54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F9B4F92F-631B-47B2-BAAC-4FC8EF4F3BD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43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5687C-5D75-449A-8EB7-1C4DCE0B7D9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9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61D86-68DE-4BBB-BD28-32AFD90CA66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8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5A78D-51D0-4F27-B03D-FAF7C882A46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681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23D77-BBA3-454D-AE60-5A2CADA1B5A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61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FF84B-A1F7-4CAA-9C64-9FDB9FBAE7E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0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EF536-B290-4F53-957D-D45CB63C2C3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397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4AA93D7-9600-4D38-9FD9-9D34E2158BD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9" r:id="rId2"/>
    <p:sldLayoutId id="2147483727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8" r:id="rId9"/>
    <p:sldLayoutId id="2147483725" r:id="rId10"/>
    <p:sldLayoutId id="2147483729" r:id="rId11"/>
    <p:sldLayoutId id="214748373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anose="05000000000000000000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2.xml"/><Relationship Id="rId5" Type="http://schemas.openxmlformats.org/officeDocument/2006/relationships/slide" Target="slide6.xml"/><Relationship Id="rId4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3" Type="http://schemas.openxmlformats.org/officeDocument/2006/relationships/slide" Target="slide18.xml"/><Relationship Id="rId7" Type="http://schemas.openxmlformats.org/officeDocument/2006/relationships/slide" Target="slide26.xml"/><Relationship Id="rId12" Type="http://schemas.openxmlformats.org/officeDocument/2006/relationships/slide" Target="slide6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24.xml"/><Relationship Id="rId11" Type="http://schemas.openxmlformats.org/officeDocument/2006/relationships/slide" Target="slide34.xml"/><Relationship Id="rId5" Type="http://schemas.openxmlformats.org/officeDocument/2006/relationships/slide" Target="slide22.xml"/><Relationship Id="rId10" Type="http://schemas.openxmlformats.org/officeDocument/2006/relationships/slide" Target="slide32.xml"/><Relationship Id="rId4" Type="http://schemas.openxmlformats.org/officeDocument/2006/relationships/slide" Target="slide20.xml"/><Relationship Id="rId9" Type="http://schemas.openxmlformats.org/officeDocument/2006/relationships/slide" Target="slide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9792" y="533400"/>
            <a:ext cx="6264696" cy="286816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z="6600" dirty="0" smtClean="0"/>
              <a:t>По лабиринтам права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2500" y="4005263"/>
            <a:ext cx="5114925" cy="1101725"/>
          </a:xfrm>
        </p:spPr>
        <p:txBody>
          <a:bodyPr/>
          <a:lstStyle/>
          <a:p>
            <a:r>
              <a:rPr lang="ru-RU" altLang="ru-RU" smtClean="0"/>
              <a:t>Игра для учащихся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mtClean="0"/>
              <a:t>Станция «Математическая»</a:t>
            </a:r>
          </a:p>
        </p:txBody>
      </p:sp>
      <p:graphicFrame>
        <p:nvGraphicFramePr>
          <p:cNvPr id="15374" name="Group 14"/>
          <p:cNvGraphicFramePr>
            <a:graphicFrameLocks noGrp="1"/>
          </p:cNvGraphicFramePr>
          <p:nvPr>
            <p:ph type="tbl" idx="1"/>
          </p:nvPr>
        </p:nvGraphicFramePr>
        <p:xfrm>
          <a:off x="214313" y="1598613"/>
          <a:ext cx="7435850" cy="2044700"/>
        </p:xfrm>
        <a:graphic>
          <a:graphicData uri="http://schemas.openxmlformats.org/drawingml/2006/table">
            <a:tbl>
              <a:tblPr/>
              <a:tblGrid>
                <a:gridCol w="2478617"/>
                <a:gridCol w="2478616"/>
                <a:gridCol w="2478617"/>
              </a:tblGrid>
              <a:tr h="204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" action="ppaction://hlinksldjump"/>
                        </a:rPr>
                        <a:t>1</a:t>
                      </a:r>
                      <a:endParaRPr kumimoji="0" lang="ru-RU" sz="9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 action="ppaction://hlinksldjump"/>
                        </a:rPr>
                        <a:t>2</a:t>
                      </a:r>
                      <a:endParaRPr kumimoji="0" lang="ru-RU" sz="9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 action="ppaction://hlinksldjump"/>
                        </a:rPr>
                        <a:t>3</a:t>
                      </a:r>
                      <a:endParaRPr kumimoji="0" lang="ru-RU" sz="9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397" name="Управляющая кнопка: домой 1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5750" y="5500688"/>
            <a:ext cx="1042988" cy="1042987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mtClean="0"/>
              <a:t>Станция «Математическая»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ru-RU" altLang="ru-RU" sz="2800" smtClean="0"/>
              <a:t>1.Произведите вычисление и вы узнаете, с какого возраста допускается применения отчисления несовершеннолетнего обучающегося  из школы как мера дисциплинарного взыскания за неоднократное совершение дисциплинарных поступков, Устава школы   в соответствии со статьей 43 Закона РФ « Об образовании».</a:t>
            </a:r>
          </a:p>
          <a:p>
            <a:pPr marL="274320" indent="-274320" algn="ctr" fontAlgn="auto">
              <a:spcAft>
                <a:spcPts val="0"/>
              </a:spcAft>
              <a:buFontTx/>
              <a:buNone/>
              <a:defRPr/>
            </a:pPr>
            <a:r>
              <a:rPr lang="ru-RU" altLang="ru-RU" sz="4000" u="sng" smtClean="0">
                <a:solidFill>
                  <a:schemeClr val="accent2"/>
                </a:solidFill>
              </a:rPr>
              <a:t>( 99-69):2= ?</a:t>
            </a:r>
          </a:p>
        </p:txBody>
      </p:sp>
      <p:sp>
        <p:nvSpPr>
          <p:cNvPr id="17412" name="Управляющая кнопка: далее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8625" y="542925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mtClean="0"/>
              <a:t>Станция «Математическая»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mtClean="0"/>
              <a:t>2.Ребенком, согласно Конвенции, Конституции РФ, Закона РФ « Об образовании» считается человеческое существо, которому исполнилось…? Сколько лет?</a:t>
            </a:r>
          </a:p>
          <a:p>
            <a:pPr>
              <a:buFontTx/>
              <a:buNone/>
            </a:pPr>
            <a:r>
              <a:rPr lang="ru-RU" altLang="ru-RU" smtClean="0"/>
              <a:t>   Произведите вычисление и узнайте этот возраст</a:t>
            </a:r>
          </a:p>
          <a:p>
            <a:pPr algn="ctr">
              <a:buFontTx/>
              <a:buNone/>
            </a:pPr>
            <a:r>
              <a:rPr lang="ru-RU" altLang="ru-RU" sz="4400" u="sng" smtClean="0">
                <a:solidFill>
                  <a:schemeClr val="accent2"/>
                </a:solidFill>
              </a:rPr>
              <a:t>( 154-100):3= ?</a:t>
            </a:r>
          </a:p>
          <a:p>
            <a:pPr algn="ctr">
              <a:buFontTx/>
              <a:buNone/>
            </a:pPr>
            <a:endParaRPr lang="ru-RU" altLang="ru-RU" smtClean="0"/>
          </a:p>
        </p:txBody>
      </p:sp>
      <p:sp>
        <p:nvSpPr>
          <p:cNvPr id="18436" name="Управляющая кнопка: далее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8625" y="542925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mtClean="0"/>
              <a:t>Станция «Математическая»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mtClean="0"/>
              <a:t>3.Произведите вычисление и вы узнаете, до какого возраста Федеральный закон «Об Образовании  в РФ» устанавливает обязательность среднего общего образования.</a:t>
            </a:r>
          </a:p>
          <a:p>
            <a:pPr algn="ctr">
              <a:buFontTx/>
              <a:buNone/>
            </a:pPr>
            <a:r>
              <a:rPr lang="ru-RU" altLang="ru-RU" smtClean="0"/>
              <a:t> </a:t>
            </a:r>
            <a:r>
              <a:rPr lang="ru-RU" altLang="ru-RU" sz="4400" u="sng" smtClean="0">
                <a:solidFill>
                  <a:schemeClr val="accent2"/>
                </a:solidFill>
              </a:rPr>
              <a:t>( 170-98): 4= ?</a:t>
            </a:r>
          </a:p>
          <a:p>
            <a:pPr algn="ctr">
              <a:buFontTx/>
              <a:buNone/>
            </a:pPr>
            <a:endParaRPr lang="ru-RU" altLang="ru-RU" smtClean="0"/>
          </a:p>
          <a:p>
            <a:pPr algn="ctr">
              <a:buFontTx/>
              <a:buNone/>
            </a:pPr>
            <a:endParaRPr lang="ru-RU" altLang="ru-RU" smtClean="0"/>
          </a:p>
        </p:txBody>
      </p:sp>
      <p:sp>
        <p:nvSpPr>
          <p:cNvPr id="19460" name="Управляющая кнопка: далее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8625" y="542925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mtClean="0"/>
              <a:t>Станция « Музыкальная»</a:t>
            </a:r>
          </a:p>
        </p:txBody>
      </p:sp>
      <p:graphicFrame>
        <p:nvGraphicFramePr>
          <p:cNvPr id="20498" name="Group 18"/>
          <p:cNvGraphicFramePr>
            <a:graphicFrameLocks noGrp="1"/>
          </p:cNvGraphicFramePr>
          <p:nvPr>
            <p:ph type="tbl" idx="1"/>
          </p:nvPr>
        </p:nvGraphicFramePr>
        <p:xfrm>
          <a:off x="263525" y="1598613"/>
          <a:ext cx="7386638" cy="4497387"/>
        </p:xfrm>
        <a:graphic>
          <a:graphicData uri="http://schemas.openxmlformats.org/drawingml/2006/table">
            <a:tbl>
              <a:tblPr/>
              <a:tblGrid>
                <a:gridCol w="2462213"/>
                <a:gridCol w="2462212"/>
                <a:gridCol w="2462213"/>
              </a:tblGrid>
              <a:tr h="2249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7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97" name="Управляющая кнопка: домой 1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58125" y="5643563"/>
            <a:ext cx="1042988" cy="1042987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 bwMode="auto">
          <a:xfrm>
            <a:off x="1143000" y="2643188"/>
            <a:ext cx="1571625" cy="1428750"/>
          </a:xfrm>
          <a:prstGeom prst="roundRect">
            <a:avLst/>
          </a:prstGeom>
          <a:solidFill>
            <a:schemeClr val="tx1">
              <a:lumMod val="90000"/>
              <a:lumOff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ru-RU" sz="4000" dirty="0">
                <a:latin typeface="Arial" charset="0"/>
                <a:hlinkClick r:id="rId2" action="ppaction://hlinksldjump"/>
              </a:rPr>
              <a:t>1</a:t>
            </a:r>
            <a:endParaRPr lang="ru-RU" sz="4000" dirty="0">
              <a:latin typeface="Arial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4714875" y="3571875"/>
            <a:ext cx="1571625" cy="1428750"/>
          </a:xfrm>
          <a:prstGeom prst="roundRect">
            <a:avLst/>
          </a:prstGeom>
          <a:solidFill>
            <a:schemeClr val="tx1">
              <a:lumMod val="90000"/>
              <a:lumOff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ru-RU" sz="4000" dirty="0">
                <a:latin typeface="Arial" charset="0"/>
                <a:hlinkClick r:id="rId3" action="ppaction://hlinksldjump"/>
              </a:rPr>
              <a:t>2</a:t>
            </a:r>
            <a:endParaRPr lang="ru-RU" sz="4000" dirty="0">
              <a:latin typeface="Arial" charset="0"/>
            </a:endParaRPr>
          </a:p>
        </p:txBody>
      </p:sp>
      <p:sp>
        <p:nvSpPr>
          <p:cNvPr id="21508" name="Управляющая кнопка: домой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5750" y="5500688"/>
            <a:ext cx="1042988" cy="1042987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500042"/>
            <a:ext cx="5086373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5400" b="1" dirty="0">
                <a:ln w="19050">
                  <a:solidFill>
                    <a:srgbClr val="F7D47D">
                      <a:tint val="1000"/>
                    </a:srgbClr>
                  </a:solidFill>
                  <a:prstDash val="solid"/>
                </a:ln>
                <a:solidFill>
                  <a:srgbClr val="DDB6B5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Станция правоведения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В какой сказке – детективе говорится про 1 побег, 4 покушения, 1 убийство?</a:t>
            </a:r>
          </a:p>
        </p:txBody>
      </p:sp>
      <p:sp>
        <p:nvSpPr>
          <p:cNvPr id="22531" name="Управляющая кнопка: далее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57188" y="5429250"/>
            <a:ext cx="1042987" cy="1042988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0101" y="2967335"/>
            <a:ext cx="324409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Arial" charset="0"/>
              </a:rPr>
              <a:t>Колобок</a:t>
            </a:r>
          </a:p>
        </p:txBody>
      </p:sp>
      <p:sp>
        <p:nvSpPr>
          <p:cNvPr id="23555" name="Управляющая кнопка: домой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8625" y="5429250"/>
            <a:ext cx="1042988" cy="1042988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1357313" y="1214438"/>
            <a:ext cx="7005637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/>
              <a:t>В какой сказке некая гражданка </a:t>
            </a:r>
          </a:p>
          <a:p>
            <a:pPr eaLnBrk="1" hangingPunct="1"/>
            <a:r>
              <a:rPr lang="ru-RU" altLang="ru-RU" sz="2800"/>
              <a:t>пожилого возраста, используя личный</a:t>
            </a:r>
          </a:p>
          <a:p>
            <a:pPr eaLnBrk="1" hangingPunct="1"/>
            <a:r>
              <a:rPr lang="ru-RU" altLang="ru-RU" sz="2800"/>
              <a:t>воздушный транспорт, выкрав ребенка у</a:t>
            </a:r>
          </a:p>
          <a:p>
            <a:pPr eaLnBrk="1" hangingPunct="1"/>
            <a:r>
              <a:rPr lang="ru-RU" altLang="ru-RU" sz="2800"/>
              <a:t>его сестры, пытается незаконно</a:t>
            </a:r>
          </a:p>
          <a:p>
            <a:pPr eaLnBrk="1" hangingPunct="1"/>
            <a:r>
              <a:rPr lang="ru-RU" altLang="ru-RU" sz="2800"/>
              <a:t>переправить его за границу,</a:t>
            </a:r>
          </a:p>
          <a:p>
            <a:pPr eaLnBrk="1" hangingPunct="1"/>
            <a:r>
              <a:rPr lang="ru-RU" altLang="ru-RU" sz="2800"/>
              <a:t>нарушая тем самым статьи 11,16</a:t>
            </a:r>
          </a:p>
          <a:p>
            <a:pPr eaLnBrk="1" hangingPunct="1"/>
            <a:r>
              <a:rPr lang="ru-RU" altLang="ru-RU" sz="2800"/>
              <a:t> конвенции о правах ребенка?</a:t>
            </a:r>
          </a:p>
        </p:txBody>
      </p:sp>
      <p:sp>
        <p:nvSpPr>
          <p:cNvPr id="24579" name="Управляющая кнопка: далее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57188" y="5429250"/>
            <a:ext cx="1042987" cy="1042988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357298"/>
            <a:ext cx="7649723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«Сестрица </a:t>
            </a:r>
            <a:r>
              <a:rPr lang="ru-RU" sz="54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Аленушка</a:t>
            </a:r>
            <a: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</a:t>
            </a:r>
          </a:p>
          <a:p>
            <a:pPr>
              <a:defRPr/>
            </a:pPr>
            <a: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и братец Иванушка»</a:t>
            </a:r>
          </a:p>
        </p:txBody>
      </p:sp>
      <p:sp>
        <p:nvSpPr>
          <p:cNvPr id="25603" name="Управляющая кнопка: домой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8625" y="5429250"/>
            <a:ext cx="1042988" cy="1042988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z="3200" smtClean="0"/>
              <a:t/>
            </a:r>
            <a:br>
              <a:rPr lang="ru-RU" altLang="ru-RU" sz="3200" smtClean="0"/>
            </a:br>
            <a:r>
              <a:rPr lang="ru-RU" altLang="ru-RU" sz="3200" smtClean="0"/>
              <a:t>Документы, обеспечивающие соблюдение прав ребенка</a:t>
            </a:r>
            <a:r>
              <a:rPr lang="ru-RU" altLang="ru-RU" sz="3600" smtClean="0"/>
              <a:t>:</a:t>
            </a:r>
            <a:br>
              <a:rPr lang="ru-RU" altLang="ru-RU" sz="3600" smtClean="0"/>
            </a:br>
            <a:endParaRPr lang="ru-RU" altLang="ru-RU" sz="36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altLang="ru-RU" smtClean="0"/>
              <a:t>«Декларация прав ребенка»</a:t>
            </a:r>
          </a:p>
          <a:p>
            <a:pPr marL="609600" indent="-609600">
              <a:buFontTx/>
              <a:buAutoNum type="arabicPeriod"/>
            </a:pPr>
            <a:r>
              <a:rPr lang="ru-RU" altLang="ru-RU" smtClean="0"/>
              <a:t>« Конвенция о правах ребенка» ( 1989 г);</a:t>
            </a:r>
          </a:p>
          <a:p>
            <a:pPr marL="609600" indent="-609600">
              <a:buFontTx/>
              <a:buAutoNum type="arabicPeriod"/>
            </a:pPr>
            <a:r>
              <a:rPr lang="ru-RU" altLang="ru-RU" smtClean="0"/>
              <a:t>Конституция РФ (1993 г);</a:t>
            </a:r>
          </a:p>
          <a:p>
            <a:pPr marL="609600" indent="-609600">
              <a:buFontTx/>
              <a:buAutoNum type="arabicPeriod"/>
            </a:pPr>
            <a:r>
              <a:rPr lang="ru-RU" altLang="ru-RU" smtClean="0"/>
              <a:t>Федеральный закон № 273 –ФЗ «Об образовании в Российской Федерации»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Назовите литературное произведение, герой которого – мальчик, живущий в лесу вместе с дикими животными, продолжает тем не менее оставаться, согласно статьи 1 Конвенции, ребенком?</a:t>
            </a:r>
          </a:p>
        </p:txBody>
      </p:sp>
      <p:sp>
        <p:nvSpPr>
          <p:cNvPr id="26627" name="Управляющая кнопка: далее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57188" y="5429250"/>
            <a:ext cx="1042987" cy="1042988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«Маугли» Р.Киплинг</a:t>
            </a:r>
          </a:p>
        </p:txBody>
      </p:sp>
      <p:sp>
        <p:nvSpPr>
          <p:cNvPr id="27651" name="Управляющая кнопка: домой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8625" y="5429250"/>
            <a:ext cx="1042988" cy="1042988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У какой известной сказочной героини нарушено право на отдых и досуг, разумное ограничение рабочего дня?</a:t>
            </a:r>
          </a:p>
        </p:txBody>
      </p:sp>
      <p:sp>
        <p:nvSpPr>
          <p:cNvPr id="28675" name="Управляющая кнопка: далее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57188" y="5429250"/>
            <a:ext cx="1042987" cy="1042988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«Золушка» Ш.Перро</a:t>
            </a:r>
          </a:p>
        </p:txBody>
      </p:sp>
      <p:sp>
        <p:nvSpPr>
          <p:cNvPr id="29699" name="Управляющая кнопка: домой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8625" y="5429250"/>
            <a:ext cx="1042988" cy="1042988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В какой сказке личность (во всех отношениях серая) осуществляет план убийства двух лиц и лишь благодаря своевременному вмешательству общественности все заканчивается благополучно?</a:t>
            </a:r>
          </a:p>
        </p:txBody>
      </p:sp>
      <p:sp>
        <p:nvSpPr>
          <p:cNvPr id="30723" name="Управляющая кнопка: далее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57188" y="5429250"/>
            <a:ext cx="1042987" cy="1042988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«Красная шапочка»</a:t>
            </a:r>
          </a:p>
        </p:txBody>
      </p:sp>
      <p:sp>
        <p:nvSpPr>
          <p:cNvPr id="31747" name="Управляющая кнопка: домой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8625" y="5429250"/>
            <a:ext cx="1042988" cy="1042988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Назовите сказку, в которой лицо с дурной репутацией под вывеской милой и обаятельной  личности совершает покушение на 7 несовершеннолетних душ. Но этот ужасный поступок был разоблачен и жестоко наказан.</a:t>
            </a:r>
          </a:p>
        </p:txBody>
      </p:sp>
      <p:sp>
        <p:nvSpPr>
          <p:cNvPr id="32771" name="Управляющая кнопка: далее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57188" y="5429250"/>
            <a:ext cx="1042987" cy="1042988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«Волк и семеро козлят»</a:t>
            </a:r>
          </a:p>
        </p:txBody>
      </p:sp>
      <p:sp>
        <p:nvSpPr>
          <p:cNvPr id="33795" name="Управляющая кнопка: домой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8625" y="5429250"/>
            <a:ext cx="1042988" cy="1042988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В этой сказке добрая птица уступила свою собственность двум лицам, пожелавшим разделить её (собственность) на две части, но не сумевшим сделать это. В итоге богатство было случайно уничтожено мелкой серой личностью.</a:t>
            </a:r>
          </a:p>
        </p:txBody>
      </p:sp>
      <p:sp>
        <p:nvSpPr>
          <p:cNvPr id="34819" name="Управляющая кнопка: далее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57188" y="5429250"/>
            <a:ext cx="1042987" cy="1042988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«Курочка Ряба»</a:t>
            </a:r>
          </a:p>
        </p:txBody>
      </p:sp>
      <p:sp>
        <p:nvSpPr>
          <p:cNvPr id="35843" name="Управляющая кнопка: домой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8625" y="5429250"/>
            <a:ext cx="1042988" cy="1042988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mtClean="0"/>
              <a:t>Главные права ребенка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Дети имеют право жить в своей семье или с теми, кто лучше всего заботится о них</a:t>
            </a:r>
          </a:p>
          <a:p>
            <a:r>
              <a:rPr lang="ru-RU" altLang="ru-RU" smtClean="0"/>
              <a:t>Дети имеют право на здравоохранение</a:t>
            </a:r>
          </a:p>
          <a:p>
            <a:r>
              <a:rPr lang="ru-RU" altLang="ru-RU" smtClean="0"/>
              <a:t>Дети имеют право на образование</a:t>
            </a:r>
          </a:p>
          <a:p>
            <a:r>
              <a:rPr lang="ru-RU" altLang="ru-RU" smtClean="0"/>
              <a:t>Дети не должны использоваться в качестве дешевой рабочей силы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В этой сказке Корнея Чуковского гнусное насекомое, занимаясь шантажом, приказывает: «Принесите – ка мне, звери, ваших детушек, я сегодня их за ужином скушаю».</a:t>
            </a:r>
          </a:p>
        </p:txBody>
      </p:sp>
      <p:sp>
        <p:nvSpPr>
          <p:cNvPr id="36867" name="Управляющая кнопка: далее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57188" y="5429250"/>
            <a:ext cx="1042987" cy="1042988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«Тараканище»</a:t>
            </a:r>
          </a:p>
        </p:txBody>
      </p:sp>
      <p:sp>
        <p:nvSpPr>
          <p:cNvPr id="37891" name="Управляющая кнопка: домой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8625" y="5429250"/>
            <a:ext cx="1042988" cy="1042988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Назовите сказку, в которой две невестки царя посягают на имущество третьей, а именно: украв одеяние невесты младшего сына, сжигают его.</a:t>
            </a:r>
          </a:p>
        </p:txBody>
      </p:sp>
      <p:sp>
        <p:nvSpPr>
          <p:cNvPr id="38915" name="Управляющая кнопка: далее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57188" y="5429250"/>
            <a:ext cx="1042987" cy="1042988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«Сказка о царевне – лягушке»</a:t>
            </a:r>
          </a:p>
        </p:txBody>
      </p:sp>
      <p:sp>
        <p:nvSpPr>
          <p:cNvPr id="39939" name="Управляющая кнопка: домой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8625" y="5429250"/>
            <a:ext cx="1042988" cy="1042988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В какой  сказке А.С.Пушкина должностное лицо грубо нарушило принцип «от каждого по способностям, каждому – по труду» и присвоило себе зарплату труженика. Труженик учинил самосуд, причинив должностному лицу тяжкие телесные повреждения, приведшие к смерти.</a:t>
            </a:r>
          </a:p>
        </p:txBody>
      </p:sp>
      <p:sp>
        <p:nvSpPr>
          <p:cNvPr id="40963" name="Управляющая кнопка: далее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86688" y="5500688"/>
            <a:ext cx="1042987" cy="1042987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«Сказка о попе и его работнике Балде»</a:t>
            </a:r>
          </a:p>
        </p:txBody>
      </p:sp>
      <p:sp>
        <p:nvSpPr>
          <p:cNvPr id="41987" name="Управляющая кнопка: домой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8625" y="5429250"/>
            <a:ext cx="1042988" cy="1042988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mtClean="0"/>
              <a:t>Главные права ребенка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Дети имеют право на защиту от жестокости</a:t>
            </a:r>
          </a:p>
          <a:p>
            <a:r>
              <a:rPr lang="ru-RU" altLang="ru-RU" smtClean="0"/>
              <a:t>Дети имеют право свободно выражать свое мнение, взгляды</a:t>
            </a:r>
          </a:p>
          <a:p>
            <a:r>
              <a:rPr lang="ru-RU" altLang="ru-RU" smtClean="0"/>
              <a:t>Дети имеют право на труд</a:t>
            </a:r>
          </a:p>
          <a:p>
            <a:r>
              <a:rPr lang="ru-RU" altLang="ru-RU" smtClean="0"/>
              <a:t>Дети имеют право владеть своим имуществом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altLang="ru-RU" sz="4800" smtClean="0"/>
              <a:t>Цель игры – определить</a:t>
            </a:r>
          </a:p>
          <a:p>
            <a:pPr algn="ctr">
              <a:buFontTx/>
              <a:buNone/>
            </a:pPr>
            <a:endParaRPr lang="ru-RU" altLang="ru-RU" sz="4800" smtClean="0"/>
          </a:p>
          <a:p>
            <a:pPr algn="ctr">
              <a:buFontTx/>
              <a:buNone/>
            </a:pPr>
            <a:r>
              <a:rPr lang="ru-RU" altLang="ru-RU" sz="4800" b="1" u="sng" smtClean="0"/>
              <a:t>ЗНАТОКОВ ПРАВА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mtClean="0"/>
              <a:t>Турнир Знатоков права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>
                <a:hlinkClick r:id="rId2" action="ppaction://hlinksldjump"/>
              </a:rPr>
              <a:t>Станция «Литературная»</a:t>
            </a:r>
            <a:endParaRPr lang="ru-RU" altLang="ru-RU" smtClean="0"/>
          </a:p>
          <a:p>
            <a:r>
              <a:rPr lang="ru-RU" altLang="ru-RU" smtClean="0">
                <a:hlinkClick r:id="rId3" action="ppaction://hlinksldjump"/>
              </a:rPr>
              <a:t>Станция « Математическая»</a:t>
            </a:r>
            <a:endParaRPr lang="ru-RU" altLang="ru-RU" smtClean="0"/>
          </a:p>
          <a:p>
            <a:r>
              <a:rPr lang="ru-RU" altLang="ru-RU" smtClean="0">
                <a:hlinkClick r:id="rId4" action="ppaction://hlinksldjump"/>
              </a:rPr>
              <a:t>Станция « Музыкальная»</a:t>
            </a:r>
            <a:endParaRPr lang="ru-RU" altLang="ru-RU" smtClean="0"/>
          </a:p>
          <a:p>
            <a:r>
              <a:rPr lang="ru-RU" altLang="ru-RU" smtClean="0">
                <a:hlinkClick r:id="rId5" action="ppaction://hlinksldjump"/>
              </a:rPr>
              <a:t>Станция «Правоведения»</a:t>
            </a: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mtClean="0"/>
              <a:t>Станция « Литературная»</a:t>
            </a:r>
          </a:p>
        </p:txBody>
      </p:sp>
      <p:graphicFrame>
        <p:nvGraphicFramePr>
          <p:cNvPr id="11306" name="Group 42"/>
          <p:cNvGraphicFramePr>
            <a:graphicFrameLocks noGrp="1"/>
          </p:cNvGraphicFramePr>
          <p:nvPr>
            <p:ph type="tbl" idx="1"/>
          </p:nvPr>
        </p:nvGraphicFramePr>
        <p:xfrm>
          <a:off x="323850" y="1484313"/>
          <a:ext cx="7127875" cy="3600450"/>
        </p:xfrm>
        <a:graphic>
          <a:graphicData uri="http://schemas.openxmlformats.org/drawingml/2006/table">
            <a:tbl>
              <a:tblPr/>
              <a:tblGrid>
                <a:gridCol w="1425575"/>
                <a:gridCol w="1425575"/>
                <a:gridCol w="1425575"/>
                <a:gridCol w="1425575"/>
                <a:gridCol w="1425575"/>
              </a:tblGrid>
              <a:tr h="172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" action="ppaction://hlinksldjump"/>
                        </a:rPr>
                        <a:t>1</a:t>
                      </a:r>
                      <a:endParaRPr kumimoji="0" lang="ru-RU" sz="2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 action="ppaction://hlinksldjump"/>
                        </a:rPr>
                        <a:t>2</a:t>
                      </a:r>
                      <a:endParaRPr kumimoji="0" lang="ru-RU" sz="2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 action="ppaction://hlinksldjump"/>
                        </a:rPr>
                        <a:t>3</a:t>
                      </a:r>
                      <a:endParaRPr kumimoji="0" lang="ru-RU" sz="2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5" action="ppaction://hlinksldjump"/>
                        </a:rPr>
                        <a:t>4</a:t>
                      </a:r>
                      <a:endParaRPr kumimoji="0" lang="ru-RU" sz="2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6" action="ppaction://hlinksldjump"/>
                        </a:rPr>
                        <a:t>5</a:t>
                      </a:r>
                      <a:endParaRPr kumimoji="0" lang="ru-RU" sz="2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16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7" action="ppaction://hlinksldjump"/>
                        </a:rPr>
                        <a:t>6</a:t>
                      </a:r>
                      <a:endParaRPr kumimoji="0" lang="ru-RU" sz="2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8" action="ppaction://hlinksldjump"/>
                        </a:rPr>
                        <a:t>7</a:t>
                      </a:r>
                      <a:endParaRPr kumimoji="0" lang="ru-RU" sz="2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9" action="ppaction://hlinksldjump"/>
                        </a:rPr>
                        <a:t>8</a:t>
                      </a:r>
                      <a:endParaRPr kumimoji="0" lang="ru-RU" sz="2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0" action="ppaction://hlinksldjump"/>
                        </a:rPr>
                        <a:t>9</a:t>
                      </a:r>
                      <a:endParaRPr kumimoji="0" lang="ru-RU" sz="2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1" action="ppaction://hlinksldjump"/>
                        </a:rPr>
                        <a:t>10</a:t>
                      </a:r>
                      <a:endParaRPr kumimoji="0" lang="ru-RU" sz="2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5" name="Управляющая кнопка: домой 24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5750" y="5500688"/>
            <a:ext cx="1042988" cy="1042987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mtClean="0"/>
              <a:t>Станция «Правоведение»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mtClean="0"/>
              <a:t>1. Статья 28 «Конвенции о правах ребенка» гласит: Ребенок имеет  право на образование».Приведите как можно больше поговорок  о пользе учения»</a:t>
            </a:r>
          </a:p>
        </p:txBody>
      </p:sp>
      <p:sp>
        <p:nvSpPr>
          <p:cNvPr id="14340" name="Управляющая кнопка: далее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8625" y="542925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mtClean="0"/>
              <a:t>Станция «Правоведение»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Статья 7 « Конвенции о правах ребенка» отмечает, что каждый ребенок имеет право на имя при рождении. Перед вами фамилии известных поэтов, писателей, исторических деятелей. Приведите в соответствие их имена и фамилии.</a:t>
            </a:r>
          </a:p>
        </p:txBody>
      </p:sp>
      <p:sp>
        <p:nvSpPr>
          <p:cNvPr id="15364" name="Управляющая кнопка: далее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15063" y="5429250"/>
            <a:ext cx="1042987" cy="1042988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158</TotalTime>
  <Words>707</Words>
  <Application>Microsoft Office PowerPoint</Application>
  <PresentationFormat>Экран (4:3)</PresentationFormat>
  <Paragraphs>91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2" baseType="lpstr">
      <vt:lpstr>Arial</vt:lpstr>
      <vt:lpstr>Trebuchet MS</vt:lpstr>
      <vt:lpstr>Wingdings 2</vt:lpstr>
      <vt:lpstr>Wingdings</vt:lpstr>
      <vt:lpstr>Calibri</vt:lpstr>
      <vt:lpstr>Изящная</vt:lpstr>
      <vt:lpstr>По лабиринтам права</vt:lpstr>
      <vt:lpstr> Документы, обеспечивающие соблюдение прав ребенка: </vt:lpstr>
      <vt:lpstr>Главные права ребенка</vt:lpstr>
      <vt:lpstr>Главные права ребенка</vt:lpstr>
      <vt:lpstr>Презентация PowerPoint</vt:lpstr>
      <vt:lpstr>Турнир Знатоков права</vt:lpstr>
      <vt:lpstr>Станция « Литературная»</vt:lpstr>
      <vt:lpstr>Станция «Правоведение»</vt:lpstr>
      <vt:lpstr>Станция «Правоведение»</vt:lpstr>
      <vt:lpstr>Станция «Математическая»</vt:lpstr>
      <vt:lpstr>Станция «Математическая»</vt:lpstr>
      <vt:lpstr>Станция «Математическая»</vt:lpstr>
      <vt:lpstr>Станция «Математическая»</vt:lpstr>
      <vt:lpstr>Станция « Музыкальная»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Турнир знатоков по правам ребёнка</dc:title>
  <dc:creator>User</dc:creator>
  <cp:lastModifiedBy>User</cp:lastModifiedBy>
  <cp:revision>17</cp:revision>
  <dcterms:created xsi:type="dcterms:W3CDTF">2009-11-23T09:46:10Z</dcterms:created>
  <dcterms:modified xsi:type="dcterms:W3CDTF">2020-06-02T07:12:00Z</dcterms:modified>
</cp:coreProperties>
</file>