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DB"/>
    <a:srgbClr val="FFE7EC"/>
    <a:srgbClr val="000000"/>
    <a:srgbClr val="A8007C"/>
    <a:srgbClr val="FF6161"/>
    <a:srgbClr val="FFC39B"/>
    <a:srgbClr val="FFDDEE"/>
    <a:srgbClr val="FF8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6CC9CF-742F-4DA3-8B2B-C38433EBB3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5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>
                <a:latin typeface="Arial" panose="020B0604020202020204" pitchFamily="34" charset="0"/>
              </a:rPr>
              <a:t>Кнопка для ответа - смайлик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2244BE-52DD-469D-982A-661EA2AB0088}" type="slidenum">
              <a:rPr lang="ru-RU"/>
              <a:pPr eaLnBrk="1" hangingPunct="1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9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531FE9-ED81-4CA5-9FE2-000C9C1A53E7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02806A-23A4-4154-AFF4-4DB2A1E05327}" type="slidenum">
              <a:rPr lang="ru-RU"/>
              <a:pPr eaLnBrk="1" hangingPunct="1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3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1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8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4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52BF-0053-4F17-A34A-445FB476CE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3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907C5-4F2C-40DE-B0BD-0EFA529AA7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1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53AF6-D1B7-4E61-B402-A3B730778F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12E7DA-A6A7-42E2-A756-A3BC21CCD4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39C3A-B216-4149-ADF4-2494F3BC27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C1C7739-CD07-460B-A8A2-0AFC9BE6CE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6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7E27-7320-4ED3-A052-DA9104E63C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7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B3FF-5C1E-49BF-A3E4-4040A29C05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8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83F1-2CFD-4D85-A12E-5169945560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0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D2046-FEC5-4860-AA8F-ED27618593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7D54-5FBB-4F78-A294-F13459B62B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4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BAD36476-2755-49C4-A29F-33D9C66284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slide" Target="slide2.xml"/><Relationship Id="rId9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4.gif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audio" Target="../media/audio1.wav"/><Relationship Id="rId4" Type="http://schemas.openxmlformats.org/officeDocument/2006/relationships/slide" Target="slide2.xml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" Target="slide2.xml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057" r="6395" b="-246"/>
          <a:stretch>
            <a:fillRect/>
          </a:stretch>
        </p:blipFill>
        <p:spPr bwMode="auto">
          <a:xfrm>
            <a:off x="6443663" y="6092825"/>
            <a:ext cx="23733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10" y="919877"/>
            <a:ext cx="821537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ДЕНЬ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НАРОДНОГО 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ЕДИНСТВА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125" name="Picture 7" descr="F:\1\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3457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85875" y="1714500"/>
            <a:ext cx="72009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sz="2800" b="1">
                <a:latin typeface="Georgia" panose="02040502050405020303" pitchFamily="18" charset="0"/>
              </a:rPr>
              <a:t>Назовите город, в котором на несколько месяцев остановилось ополчение Минина и Пожарского для пополнения  вновь  прибывавшими силами перед походом на Москву</a:t>
            </a:r>
            <a:endParaRPr lang="ru-RU" sz="2800" b="1" i="1">
              <a:latin typeface="Georgia" panose="02040502050405020303" pitchFamily="18" charset="0"/>
            </a:endParaRPr>
          </a:p>
        </p:txBody>
      </p:sp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296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86313"/>
            <a:ext cx="332263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>
            <a:off x="2143125" y="714375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429125" y="5429250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Ярославль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4345" name="Picture 8" descr="F:\1\9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489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285875" y="1500188"/>
            <a:ext cx="7127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В каком городе в благодарность за помощь и заступничество князь Пожарский на свои собственные средства построил в 20-е г. </a:t>
            </a:r>
            <a:r>
              <a:rPr lang="en-US" sz="2800" b="1">
                <a:latin typeface="Georgia" panose="02040502050405020303" pitchFamily="18" charset="0"/>
              </a:rPr>
              <a:t>XVII</a:t>
            </a:r>
            <a:r>
              <a:rPr lang="ru-RU" sz="2800" b="1">
                <a:latin typeface="Georgia" panose="02040502050405020303" pitchFamily="18" charset="0"/>
              </a:rPr>
              <a:t> в. деревянный собор во Имя Казанской Иконы Божьей Матери?</a:t>
            </a:r>
          </a:p>
        </p:txBody>
      </p:sp>
      <p:sp>
        <p:nvSpPr>
          <p:cNvPr id="153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2143125" y="642938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143375" y="5357813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Москва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5369" name="Picture 8" descr="F:\1\9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14890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00063" y="1571625"/>
            <a:ext cx="8178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sz="2800" b="1" i="1">
                <a:latin typeface="Georgia" panose="02040502050405020303" pitchFamily="18" charset="0"/>
              </a:rPr>
              <a:t>Назовите город и памятник, на котором изображён Дмитрий Пожарский. </a:t>
            </a:r>
          </a:p>
        </p:txBody>
      </p:sp>
      <p:sp>
        <p:nvSpPr>
          <p:cNvPr id="1638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638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52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>
            <a:hlinkClick r:id="" action="ppaction://noaction">
              <a:snd r:embed="rId6" name="fairy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12"/>
          <p:cNvSpPr>
            <a:spLocks noChangeArrowheads="1"/>
          </p:cNvSpPr>
          <p:nvPr/>
        </p:nvSpPr>
        <p:spPr bwMode="auto">
          <a:xfrm>
            <a:off x="2071688" y="500063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3786188" y="5357813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Памятник «1000-летие России» в Великом Новгороде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6393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643188"/>
            <a:ext cx="193198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F:\1\9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14890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71625" y="1928813"/>
            <a:ext cx="6858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sz="3200" b="1">
                <a:latin typeface="Georgia" panose="02040502050405020303" pitchFamily="18" charset="0"/>
              </a:rPr>
              <a:t>Кого из претендентов на Московский престол называли «тушинским вором»?</a:t>
            </a:r>
            <a:endParaRPr lang="ru-RU" sz="3200" b="1" i="1">
              <a:latin typeface="Georgia" panose="02040502050405020303" pitchFamily="18" charset="0"/>
            </a:endParaRPr>
          </a:p>
        </p:txBody>
      </p:sp>
      <p:pic>
        <p:nvPicPr>
          <p:cNvPr id="1741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239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2143125" y="714375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Личности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357813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Лжедмитрий </a:t>
            </a:r>
            <a:r>
              <a:rPr lang="en-US" sz="3200" b="1" i="1" dirty="0">
                <a:solidFill>
                  <a:srgbClr val="C00000"/>
                </a:solidFill>
                <a:latin typeface="Arial" charset="0"/>
              </a:rPr>
              <a:t>II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7417" name="Picture 9" descr="F:\1\7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81075"/>
            <a:ext cx="1187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643063" y="2357438"/>
            <a:ext cx="69516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Кто возглавил первое ополчение 1611 года?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843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3668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2500313" y="1285875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Личности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000625"/>
            <a:ext cx="4857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Прокопий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Петрович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Ляпунов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8441" name="Picture 9" descr="F:\1\7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81075"/>
            <a:ext cx="1187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571625" y="2214563"/>
            <a:ext cx="6786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>
                <a:latin typeface="Georgia" panose="02040502050405020303" pitchFamily="18" charset="0"/>
              </a:rPr>
              <a:t>Как звали национального героя времён Смутного времени?</a:t>
            </a:r>
          </a:p>
        </p:txBody>
      </p:sp>
      <p:sp>
        <p:nvSpPr>
          <p:cNvPr id="1946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>
            <a:hlinkClick r:id="" action="ppaction://noaction">
              <a:snd r:embed="rId6" name="fairy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10"/>
          <p:cNvSpPr>
            <a:spLocks noChangeArrowheads="1"/>
          </p:cNvSpPr>
          <p:nvPr/>
        </p:nvSpPr>
        <p:spPr bwMode="auto">
          <a:xfrm>
            <a:off x="2214563" y="857250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Личности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571875" y="5429250"/>
            <a:ext cx="607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Иван Сусанин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9465" name="Picture 9" descr="F:\1\7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981075"/>
            <a:ext cx="1187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927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Назовите имя художника и картину.</a:t>
            </a:r>
          </a:p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 Когда она была написана?</a:t>
            </a:r>
          </a:p>
        </p:txBody>
      </p:sp>
      <p:sp>
        <p:nvSpPr>
          <p:cNvPr id="2048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048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239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>
            <a:hlinkClick r:id="" action="ppaction://noaction">
              <a:snd r:embed="rId6" name="fairy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10"/>
          <p:cNvSpPr>
            <a:spLocks noChangeArrowheads="1"/>
          </p:cNvSpPr>
          <p:nvPr/>
        </p:nvSpPr>
        <p:spPr bwMode="auto">
          <a:xfrm>
            <a:off x="2143125" y="571500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Личности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357813"/>
            <a:ext cx="4857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М. И. </a:t>
            </a: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Скотти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,  Минин и Пожарский, 1850)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489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6063"/>
            <a:ext cx="38735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 descr="F:\1\7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11874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357313" y="1428750"/>
            <a:ext cx="76057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Кому принадлежат слова призыва: "...буде намъ похотеть помощи Московскому Государству, и то нам не пожалети животов своих, да не токмо животов своих, и дворы свои продавати, и жены и детей закладывать..."?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sp>
        <p:nvSpPr>
          <p:cNvPr id="215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9933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150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332263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2214563" y="571500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Личности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214938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Arial" charset="0"/>
              </a:rPr>
              <a:t>Козьме</a:t>
            </a:r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latin typeface="Arial" charset="0"/>
              </a:rPr>
              <a:t>Мунину</a:t>
            </a:r>
            <a:r>
              <a:rPr lang="ru-RU" sz="3200" i="1" dirty="0">
                <a:solidFill>
                  <a:srgbClr val="C00000"/>
                </a:solidFill>
                <a:latin typeface="Arial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1513" name="Picture 9" descr="F:\1\7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11874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9471" name="Picture 15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571500" y="2071688"/>
            <a:ext cx="833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/>
              <a:t> </a:t>
            </a:r>
            <a:endParaRPr lang="ru-RU" sz="3000" b="1" i="1">
              <a:latin typeface="Georgia" panose="02040502050405020303" pitchFamily="18" charset="0"/>
            </a:endParaRPr>
          </a:p>
        </p:txBody>
      </p:sp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1500188" y="928688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357813"/>
            <a:ext cx="48577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Святой Георгий Победоносец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200" b="1" dirty="0">
              <a:latin typeface="Arial" charset="0"/>
            </a:endParaRPr>
          </a:p>
        </p:txBody>
      </p:sp>
      <p:sp>
        <p:nvSpPr>
          <p:cNvPr id="22537" name="Прямоугольник 7"/>
          <p:cNvSpPr>
            <a:spLocks noChangeArrowheads="1"/>
          </p:cNvSpPr>
          <p:nvPr/>
        </p:nvSpPr>
        <p:spPr bwMode="auto">
          <a:xfrm>
            <a:off x="928688" y="2071688"/>
            <a:ext cx="7286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На гербе России орел держит на груди щит с изображением всадника. В 1727 году этот всадник официально получил имя. Так кто изображен на щите? </a:t>
            </a:r>
            <a:endParaRPr lang="ru-RU" sz="2800">
              <a:latin typeface="Georgia" panose="02040502050405020303" pitchFamily="18" charset="0"/>
            </a:endParaRPr>
          </a:p>
        </p:txBody>
      </p:sp>
      <p:pic>
        <p:nvPicPr>
          <p:cNvPr id="22538" name="Picture 9" descr="F:\1\BookAndCandlePencil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357313" y="2143125"/>
            <a:ext cx="745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/>
              <a:t>    </a:t>
            </a:r>
            <a:endParaRPr lang="ru-RU" sz="3000" b="1" i="1">
              <a:latin typeface="Georgia" panose="02040502050405020303" pitchFamily="18" charset="0"/>
            </a:endParaRPr>
          </a:p>
        </p:txBody>
      </p:sp>
      <p:pic>
        <p:nvPicPr>
          <p:cNvPr id="20496" name="Picture 16">
            <a:hlinkClick r:id="" action="ppaction://noaction">
              <a:snd r:embed="rId3" name="fairy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08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9" name="Прямоугольник 12"/>
          <p:cNvSpPr>
            <a:spLocks noChangeArrowheads="1"/>
          </p:cNvSpPr>
          <p:nvPr/>
        </p:nvSpPr>
        <p:spPr bwMode="auto">
          <a:xfrm>
            <a:off x="1643063" y="785813"/>
            <a:ext cx="635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571875" y="5072063"/>
            <a:ext cx="4857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При отце Петра </a:t>
            </a:r>
            <a:r>
              <a:rPr lang="en-US" sz="2800" b="1" i="1" dirty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Алексее Михайловиче    </a:t>
            </a:r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928688" y="2071688"/>
            <a:ext cx="7572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Во время какого царя впервые появился бело-сине-красный флаг? </a:t>
            </a:r>
            <a:endParaRPr lang="ru-RU" sz="2800">
              <a:latin typeface="Georgia" panose="02040502050405020303" pitchFamily="18" charset="0"/>
            </a:endParaRPr>
          </a:p>
        </p:txBody>
      </p:sp>
      <p:pic>
        <p:nvPicPr>
          <p:cNvPr id="23562" name="Picture 9" descr="F:\1\BookAndCandlePencil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 descr="C:\Documents and Settings\Елена\Мои документы\Мои рисунки\анимированные\школа\2c9d6992d5104c401eb8a30c0ba2f7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1339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18446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43438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580063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688" y="1844675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1844675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08400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43438" y="27813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80063" y="27813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688" y="278130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278130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08400" y="371633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643438" y="371633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580063" y="371633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688" y="371633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451725" y="371633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08400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643438" y="46529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580063" y="4652963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125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451725" y="4652963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708400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643438" y="558958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charset="0"/>
              </a:rPr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651500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125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451725" y="558958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charset="0"/>
              </a:rPr>
              <a:t>50</a:t>
            </a:r>
          </a:p>
        </p:txBody>
      </p:sp>
      <p:sp>
        <p:nvSpPr>
          <p:cNvPr id="6173" name="WordArt 2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8244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blipFill dpi="0" rotWithShape="0">
                <a:blip r:embed="rId30"/>
                <a:srcRect/>
                <a:stretch>
                  <a:fillRect/>
                </a:stretch>
              </a:blipFill>
              <a:effectLst>
                <a:prstShdw prst="shdw13" dist="85194" dir="12393903">
                  <a:srgbClr val="808080">
                    <a:alpha val="50000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3" y="1844675"/>
            <a:ext cx="25908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Даты и события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3" y="5589588"/>
            <a:ext cx="25908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Все обо всем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28625" y="4643438"/>
            <a:ext cx="25908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Символика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3" y="2781300"/>
            <a:ext cx="25908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DDEE"/>
              </a:gs>
              <a:gs pos="50000">
                <a:schemeClr val="bg1"/>
              </a:gs>
              <a:gs pos="100000">
                <a:srgbClr val="FFDDEE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Города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3" y="3716338"/>
            <a:ext cx="25908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FFC39B"/>
              </a:gs>
              <a:gs pos="50000">
                <a:schemeClr val="bg1"/>
              </a:gs>
              <a:gs pos="100000">
                <a:srgbClr val="FFC39B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Личности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8794" y="285728"/>
            <a:ext cx="7000924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ДЕНЬ НАРОДНОГО ЕДИНСТВА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1519" name="Picture 15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785813" y="1500188"/>
            <a:ext cx="80343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Сейчас мы чаще всего видим герб в красно-золотом исполнении. А сколько геральдических цветов имеет официальный герб России в цветном исполнении? </a:t>
            </a:r>
            <a:endParaRPr lang="ru-RU" sz="2800" b="1" i="1">
              <a:latin typeface="Georgia" panose="02040502050405020303" pitchFamily="18" charset="0"/>
            </a:endParaRPr>
          </a:p>
        </p:txBody>
      </p:sp>
      <p:sp>
        <p:nvSpPr>
          <p:cNvPr id="24583" name="Прямоугольник 10"/>
          <p:cNvSpPr>
            <a:spLocks noChangeArrowheads="1"/>
          </p:cNvSpPr>
          <p:nvPr/>
        </p:nvSpPr>
        <p:spPr bwMode="auto">
          <a:xfrm>
            <a:off x="1500188" y="642938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643313" y="4929188"/>
            <a:ext cx="4857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 </a:t>
            </a:r>
            <a:r>
              <a:rPr lang="ru-RU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5 цветов – красный, золотой, синий, серебряный, черный    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4585" name="Picture 8" descr="F:\1\BookAndCandlePencil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2543" name="Picture 15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525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11"/>
          <p:cNvSpPr>
            <a:spLocks noChangeArrowheads="1"/>
          </p:cNvSpPr>
          <p:nvPr/>
        </p:nvSpPr>
        <p:spPr bwMode="auto">
          <a:xfrm>
            <a:off x="1428750" y="428625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3857625" y="5214938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Андреевский флаг</a:t>
            </a: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214438" y="1428750"/>
            <a:ext cx="7358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В начале северной войны возник еще один флаг, почитающийся так же, как и государственный. Синее поле, пересекающееся двумя диагональными белыми полосами. Как называется этот флаг? </a:t>
            </a:r>
            <a:endParaRPr lang="ru-RU" sz="2800">
              <a:latin typeface="Georgia" panose="02040502050405020303" pitchFamily="18" charset="0"/>
            </a:endParaRPr>
          </a:p>
        </p:txBody>
      </p:sp>
      <p:pic>
        <p:nvPicPr>
          <p:cNvPr id="25609" name="Picture 8" descr="F:\1\BookAndCandlePencil-150x1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3565" name="Picture 13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33226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0810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1500188" y="642938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Символика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072063"/>
            <a:ext cx="4857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отречение Николая </a:t>
            </a:r>
            <a:r>
              <a:rPr lang="en-US" sz="3200" b="1" i="1" dirty="0">
                <a:solidFill>
                  <a:srgbClr val="C00000"/>
                </a:solidFill>
                <a:latin typeface="Georgia" pitchFamily="18" charset="0"/>
              </a:rPr>
              <a:t>II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 от престола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1000125" y="1857375"/>
            <a:ext cx="7858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Гимн «Боже царя храни!» являлся официальным гимном России вплоть до 2 марта 1917года.</a:t>
            </a:r>
          </a:p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 Что произошло в этот день? </a:t>
            </a:r>
            <a:endParaRPr lang="ru-RU" sz="2800">
              <a:latin typeface="Georgia" panose="02040502050405020303" pitchFamily="18" charset="0"/>
            </a:endParaRPr>
          </a:p>
        </p:txBody>
      </p:sp>
      <p:pic>
        <p:nvPicPr>
          <p:cNvPr id="26633" name="Picture 8" descr="F:\1\BookAndCandlePencil-150x15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2" name="TextBox 13"/>
          <p:cNvSpPr txBox="1">
            <a:spLocks noChangeArrowheads="1"/>
          </p:cNvSpPr>
          <p:nvPr/>
        </p:nvSpPr>
        <p:spPr bwMode="auto">
          <a:xfrm>
            <a:off x="1357313" y="2286000"/>
            <a:ext cx="7000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Как называется праздник, который мы отмечаем 4 ноября?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pic>
        <p:nvPicPr>
          <p:cNvPr id="24590" name="Picture 14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33226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79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6" descr="C:\Documents and Settings\Елена\Мои документы\Мои рисунки\анимированные\люди ан\человек пишет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5557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Прямоугольник 10"/>
          <p:cNvSpPr>
            <a:spLocks noChangeArrowheads="1"/>
          </p:cNvSpPr>
          <p:nvPr/>
        </p:nvSpPr>
        <p:spPr bwMode="auto">
          <a:xfrm>
            <a:off x="2428875" y="642938"/>
            <a:ext cx="371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Все обо всем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14750" y="5087938"/>
            <a:ext cx="4857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Georgia" pitchFamily="18" charset="0"/>
              </a:rPr>
              <a:t>День народного единства</a:t>
            </a:r>
            <a:endParaRPr lang="en-US" sz="3200" b="1" i="1" dirty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lang="en-US" sz="3200" i="1" dirty="0">
              <a:latin typeface="Arial" charset="0"/>
            </a:endParaRPr>
          </a:p>
          <a:p>
            <a:pPr algn="ctr">
              <a:defRPr/>
            </a:pPr>
            <a:endParaRPr lang="en-US" sz="3200" i="1" dirty="0">
              <a:latin typeface="Arial" charset="0"/>
            </a:endParaRPr>
          </a:p>
          <a:p>
            <a:pPr algn="ctr">
              <a:defRPr/>
            </a:pPr>
            <a:endParaRPr lang="en-US" sz="3200" i="1" dirty="0">
              <a:latin typeface="Arial" charset="0"/>
            </a:endParaRPr>
          </a:p>
          <a:p>
            <a:pPr algn="ctr">
              <a:defRPr/>
            </a:pPr>
            <a:endParaRPr lang="en-US" sz="3200" i="1" dirty="0">
              <a:latin typeface="Arial" charset="0"/>
            </a:endParaRPr>
          </a:p>
          <a:p>
            <a:pPr algn="ctr">
              <a:defRPr/>
            </a:pPr>
            <a:endParaRPr lang="ru-RU" sz="3200" b="1" dirty="0">
              <a:latin typeface="Arial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57250" y="1857375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Arial" charset="0"/>
              </a:rPr>
              <a:t>  </a:t>
            </a: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8676" name="Picture 16" descr="C:\Documents and Settings\Елена\Мои документы\Мои рисунки\анимированные\люди ан\человек пишет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4700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5614" name="Picture 14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332263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Прямоугольник 10"/>
          <p:cNvSpPr>
            <a:spLocks noChangeArrowheads="1"/>
          </p:cNvSpPr>
          <p:nvPr/>
        </p:nvSpPr>
        <p:spPr bwMode="auto">
          <a:xfrm>
            <a:off x="3214688" y="85725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Все обо всем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86188" y="5357813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Речь </a:t>
            </a:r>
            <a:r>
              <a:rPr lang="ru-RU" sz="2800" b="1" i="1" dirty="0" err="1">
                <a:solidFill>
                  <a:srgbClr val="C00000"/>
                </a:solidFill>
                <a:latin typeface="Georgia" pitchFamily="18" charset="0"/>
              </a:rPr>
              <a:t>Посполитая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8682" name="Прямоугольник 8"/>
          <p:cNvSpPr>
            <a:spLocks noChangeArrowheads="1"/>
          </p:cNvSpPr>
          <p:nvPr/>
        </p:nvSpPr>
        <p:spPr bwMode="auto">
          <a:xfrm>
            <a:off x="1571625" y="2214563"/>
            <a:ext cx="6357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Как называлось государство, которое вмешивалось в дела России в Смутное время?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6638" name="Picture 14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52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6" descr="C:\Documents and Settings\Елена\Мои документы\Мои рисунки\анимированные\люди ан\человек пишет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10"/>
          <p:cNvSpPr>
            <a:spLocks noChangeArrowheads="1"/>
          </p:cNvSpPr>
          <p:nvPr/>
        </p:nvSpPr>
        <p:spPr bwMode="auto">
          <a:xfrm>
            <a:off x="3214688" y="357188"/>
            <a:ext cx="263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Все обо всем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714750" y="5103813"/>
            <a:ext cx="4857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Речь идёт  о подвиге костромского крестьянина Ивана Сусанина, который, чтобы поляки не прошли и не убили русского царя, пожертвовал своей жизнью, заведя интервентов в болото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143000" y="857250"/>
            <a:ext cx="72866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dirty="0">
                <a:latin typeface="Georgia" pitchFamily="18" charset="0"/>
                <a:cs typeface="Times New Roman" pitchFamily="18" charset="0"/>
              </a:rPr>
              <a:t>Перед вами отрывок из стихотворения  К.Рылеева. О ком идёт речь? Кто и какой подвиг совершил?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«Известно мне: погибель ждёт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Того, кто первый восстаёт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На угнетателей народа, -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Судьба меня уж обрекла.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Но где, скажи, когда была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Без жертв искуплена свобода?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Погибну я за край родной, -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Я это чувствую, я знаю...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И радостно, отец святой, </a:t>
            </a: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Свой жребий я благословляю!»      </a:t>
            </a:r>
          </a:p>
          <a:p>
            <a:pPr algn="just" eaLnBrk="0" hangingPunct="0"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7662" name="Picture 14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86313"/>
            <a:ext cx="33226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79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C:\Documents and Settings\Елена\Мои документы\Мои рисунки\анимированные\люди ан\человек пишет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10"/>
          <p:cNvSpPr>
            <a:spLocks noChangeArrowheads="1"/>
          </p:cNvSpPr>
          <p:nvPr/>
        </p:nvSpPr>
        <p:spPr bwMode="auto">
          <a:xfrm>
            <a:off x="3214688" y="357188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Все обо всем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429000" y="5786438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latin typeface="Arial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Arial" charset="0"/>
              </a:rPr>
              <a:t>Патриарх </a:t>
            </a:r>
            <a:r>
              <a:rPr lang="ru-RU" sz="3200" b="1" i="1" dirty="0" err="1">
                <a:solidFill>
                  <a:srgbClr val="C00000"/>
                </a:solidFill>
                <a:latin typeface="Arial" charset="0"/>
              </a:rPr>
              <a:t>Гермоген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57188" y="1643063"/>
            <a:ext cx="6715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       Перед вами картина нижегородского художника С.В. Малиновского “Нижегородский подвиг. 1611 год”, в основу которой  положена идея духовности русского народа, объединённого православной верой. </a:t>
            </a:r>
          </a:p>
          <a:p>
            <a:pPr algn="just" eaLnBrk="0" hangingPunct="0">
              <a:defRPr/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Назовите имя </a:t>
            </a:r>
            <a:r>
              <a:rPr lang="ru-RU" sz="2000" dirty="0" err="1">
                <a:latin typeface="Georgia" pitchFamily="18" charset="0"/>
                <a:cs typeface="Times New Roman" pitchFamily="18" charset="0"/>
              </a:rPr>
              <a:t>Священномученика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  патриарха, который  держит в руках грамоту и  </a:t>
            </a:r>
            <a:r>
              <a:rPr lang="ru-RU" sz="2000" dirty="0" err="1">
                <a:latin typeface="Georgia" pitchFamily="18" charset="0"/>
                <a:cs typeface="Times New Roman" pitchFamily="18" charset="0"/>
              </a:rPr>
              <a:t>благославляет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  ополченцев.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" name="Рисунок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674938"/>
            <a:ext cx="2071687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143000" y="1428750"/>
            <a:ext cx="7786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latin typeface="Arial" charset="0"/>
              </a:rPr>
              <a:t> </a:t>
            </a: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17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39750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00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8685" name="Picture 13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332263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080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6" descr="C:\Documents and Settings\Елена\Мои документы\Мои рисунки\анимированные\люди ан\человек пишет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143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Прямоугольник 10"/>
          <p:cNvSpPr>
            <a:spLocks noChangeArrowheads="1"/>
          </p:cNvSpPr>
          <p:nvPr/>
        </p:nvSpPr>
        <p:spPr bwMode="auto">
          <a:xfrm>
            <a:off x="3214688" y="357188"/>
            <a:ext cx="263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Все обо всем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1753" name="Прямоугольник 8"/>
          <p:cNvSpPr>
            <a:spLocks noChangeArrowheads="1"/>
          </p:cNvSpPr>
          <p:nvPr/>
        </p:nvSpPr>
        <p:spPr bwMode="auto">
          <a:xfrm>
            <a:off x="1643063" y="1285875"/>
            <a:ext cx="6286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Georgia" panose="02040502050405020303" pitchFamily="18" charset="0"/>
              </a:rPr>
              <a:t>Под руководством  какого архитектора  в 1925 - 1930 гг. была проведена серьёзная реконструкция и реставрация  этого храма?</a:t>
            </a:r>
          </a:p>
        </p:txBody>
      </p:sp>
      <p:sp>
        <p:nvSpPr>
          <p:cNvPr id="31754" name="Прямоугольник 10"/>
          <p:cNvSpPr>
            <a:spLocks noChangeArrowheads="1"/>
          </p:cNvSpPr>
          <p:nvPr/>
        </p:nvSpPr>
        <p:spPr bwMode="auto">
          <a:xfrm>
            <a:off x="4071938" y="5857875"/>
            <a:ext cx="4405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C00000"/>
                </a:solidFill>
              </a:rPr>
              <a:t>Петра Дмитриевича Барановского </a:t>
            </a:r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31755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641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9738"/>
            <a:ext cx="1460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-1500188" y="3071813"/>
            <a:ext cx="53292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000250" y="2143125"/>
            <a:ext cx="5715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С какими событиями связано начало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Смутного времени?</a:t>
            </a:r>
          </a:p>
        </p:txBody>
      </p:sp>
      <p:pic>
        <p:nvPicPr>
          <p:cNvPr id="7175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06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Прямоугольник 10"/>
          <p:cNvSpPr>
            <a:spLocks noChangeArrowheads="1"/>
          </p:cNvSpPr>
          <p:nvPr/>
        </p:nvSpPr>
        <p:spPr bwMode="auto">
          <a:xfrm>
            <a:off x="1928813" y="64293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Даты и события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0" y="4857750"/>
            <a:ext cx="3571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>
                <a:solidFill>
                  <a:srgbClr val="C00000"/>
                </a:solidFill>
                <a:latin typeface="Georgia" panose="02040502050405020303" pitchFamily="18" charset="0"/>
              </a:rPr>
              <a:t>Пресечение династии Рюриковичей</a:t>
            </a:r>
            <a:endParaRPr 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3">
            <a:hlinkClick r:id="" action="ppaction://noaction">
              <a:snd r:embed="rId7" name="fairy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78350"/>
            <a:ext cx="332263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5143" name="Picture 23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332263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0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928688" y="2071688"/>
            <a:ext cx="78581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С какими событиями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связано окончание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Смутного времени на Руси?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pic>
        <p:nvPicPr>
          <p:cNvPr id="8199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84338"/>
            <a:ext cx="151288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2571750" y="714375"/>
            <a:ext cx="416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Даты и события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4572000" y="4786313"/>
            <a:ext cx="35718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Воцарение Михаила Романова на престол, 1613 г.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</p:childTnLst>
        </p:cTn>
      </p:par>
    </p:tnLst>
    <p:bldLst>
      <p:bldP spid="5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093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643063" y="2071688"/>
            <a:ext cx="6524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>
                <a:latin typeface="Georgia" panose="02040502050405020303" pitchFamily="18" charset="0"/>
              </a:rPr>
              <a:t>В каком году впервые было установлено празднование в честь Казанской иконы Пресвятой Богородицы?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pic>
        <p:nvPicPr>
          <p:cNvPr id="6162" name="Picture 18">
            <a:hlinkClick r:id="" action="ppaction://noaction">
              <a:snd r:embed="rId4" name="fairy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33226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9223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938338"/>
            <a:ext cx="1295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1928813" y="714375"/>
            <a:ext cx="550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Даты и события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5072063" y="5643563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4 ноября 1649 г.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500188" y="2286000"/>
            <a:ext cx="66690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/>
              <a:t>В каком году в современной России начали отмечать День народного единства?</a:t>
            </a:r>
            <a:endParaRPr lang="ru-RU" sz="3200" b="1" i="1">
              <a:latin typeface="Georgia" panose="02040502050405020303" pitchFamily="18" charset="0"/>
            </a:endParaRPr>
          </a:p>
        </p:txBody>
      </p:sp>
      <p:pic>
        <p:nvPicPr>
          <p:cNvPr id="7184" name="Picture 16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332263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06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86000"/>
            <a:ext cx="1323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2143125" y="857250"/>
            <a:ext cx="550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Даты и события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5143500" y="52149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C00000"/>
                </a:solidFill>
                <a:latin typeface="Arial" charset="0"/>
              </a:rPr>
              <a:t>2005 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0" y="6072188"/>
            <a:ext cx="541338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0066CC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285875" y="2357438"/>
            <a:ext cx="73818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>
                <a:latin typeface="Georgia" panose="02040502050405020303" pitchFamily="18" charset="0"/>
              </a:rPr>
              <a:t>Назовите даты начала и окончание Смутного времени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i="1">
                <a:latin typeface="Georgia" panose="02040502050405020303" pitchFamily="18" charset="0"/>
              </a:rPr>
              <a:t> на Руси</a:t>
            </a:r>
          </a:p>
        </p:txBody>
      </p:sp>
      <p:pic>
        <p:nvPicPr>
          <p:cNvPr id="8208" name="Picture 16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332263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09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C:\Documents and Settings\Елена\Мои документы\Мои рисунки\анимированные\знаки\c6aad6abc112aee1d382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85988"/>
            <a:ext cx="13890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0"/>
          <p:cNvSpPr>
            <a:spLocks noChangeArrowheads="1"/>
          </p:cNvSpPr>
          <p:nvPr/>
        </p:nvSpPr>
        <p:spPr bwMode="auto">
          <a:xfrm>
            <a:off x="1928813" y="642938"/>
            <a:ext cx="550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Даты и события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5143500" y="521493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1598-1612 гг.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14438" y="2143125"/>
            <a:ext cx="74866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sz="2800" b="1">
                <a:latin typeface="Georgia" panose="02040502050405020303" pitchFamily="18" charset="0"/>
              </a:rPr>
              <a:t>Из какого города двинулось ополчение в 1612 г. во главе с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sz="2800" b="1">
                <a:latin typeface="Georgia" panose="02040502050405020303" pitchFamily="18" charset="0"/>
              </a:rPr>
              <a:t> Д. Пожарским и К. Мининым?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sp>
        <p:nvSpPr>
          <p:cNvPr id="122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229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29188"/>
            <a:ext cx="33226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2214563" y="571500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4500563" y="5786438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Новгород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2297" name="Picture 8" descr="F:\1\9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1489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85813" y="1714500"/>
            <a:ext cx="77724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sz="2800" b="1">
                <a:latin typeface="Georgia" panose="02040502050405020303" pitchFamily="18" charset="0"/>
              </a:rPr>
              <a:t>Какое историческое событие произошло 4 ноября (22 октября по старому стилю) 1612 года?</a:t>
            </a:r>
            <a:endParaRPr lang="ru-RU" sz="2800" b="1" i="1">
              <a:latin typeface="Georgia" panose="02040502050405020303" pitchFamily="18" charset="0"/>
            </a:endParaRPr>
          </a:p>
        </p:txBody>
      </p:sp>
      <p:sp>
        <p:nvSpPr>
          <p:cNvPr id="133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188" y="6072188"/>
            <a:ext cx="541337" cy="539750"/>
          </a:xfrm>
          <a:prstGeom prst="actionButtonHome">
            <a:avLst/>
          </a:prstGeom>
          <a:gradFill rotWithShape="1">
            <a:gsLst>
              <a:gs pos="0">
                <a:schemeClr val="bg1"/>
              </a:gs>
              <a:gs pos="100000">
                <a:srgbClr val="CC0066">
                  <a:alpha val="51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33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>
            <a:hlinkClick r:id="" action="ppaction://noaction">
              <a:snd r:embed="rId5" name="fairy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332263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2071688" y="785813"/>
            <a:ext cx="507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FF0000"/>
                </a:solidFill>
                <a:latin typeface="Georgia" panose="02040502050405020303" pitchFamily="18" charset="0"/>
              </a:rPr>
              <a:t>Города</a:t>
            </a:r>
            <a:endParaRPr lang="ru-RU" sz="2800" i="1" u="sng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57625" y="4795838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Ополчение во главе с Мининым и Пожарским взяло Китай-город 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321" name="Picture 8" descr="F:\1\9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14890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732</Words>
  <Application>Microsoft Office PowerPoint</Application>
  <PresentationFormat>Экран (4:3)</PresentationFormat>
  <Paragraphs>139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Trebuchet MS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Library-25</cp:lastModifiedBy>
  <cp:revision>129</cp:revision>
  <dcterms:created xsi:type="dcterms:W3CDTF">2008-11-04T10:24:53Z</dcterms:created>
  <dcterms:modified xsi:type="dcterms:W3CDTF">2020-11-02T09:36:06Z</dcterms:modified>
</cp:coreProperties>
</file>